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</p:sldMasterIdLst>
  <p:notesMasterIdLst>
    <p:notesMasterId r:id="rId15"/>
  </p:notesMasterIdLst>
  <p:sldIdLst>
    <p:sldId id="256" r:id="rId2"/>
    <p:sldId id="257" r:id="rId3"/>
    <p:sldId id="258" r:id="rId4"/>
    <p:sldId id="260" r:id="rId5"/>
    <p:sldId id="259" r:id="rId6"/>
    <p:sldId id="273" r:id="rId7"/>
    <p:sldId id="262" r:id="rId8"/>
    <p:sldId id="263" r:id="rId9"/>
    <p:sldId id="264" r:id="rId10"/>
    <p:sldId id="266" r:id="rId11"/>
    <p:sldId id="267" r:id="rId12"/>
    <p:sldId id="268" r:id="rId13"/>
    <p:sldId id="272" r:id="rId14"/>
  </p:sldIdLst>
  <p:sldSz cx="9144000" cy="5143500" type="screen16x9"/>
  <p:notesSz cx="6858000" cy="9144000"/>
  <p:embeddedFontLst>
    <p:embeddedFont>
      <p:font typeface="Montserrat ExtraBold" panose="020B0604020202020204" charset="0"/>
      <p:bold r:id="rId16"/>
      <p:boldItalic r:id="rId17"/>
    </p:embeddedFont>
    <p:embeddedFont>
      <p:font typeface="Montserrat" panose="020B0604020202020204" charset="0"/>
      <p:regular r:id="rId18"/>
      <p:bold r:id="rId19"/>
      <p:italic r:id="rId20"/>
      <p:boldItalic r:id="rId21"/>
    </p:embeddedFont>
    <p:embeddedFont>
      <p:font typeface="Montserrat ExtraLight" panose="020B0604020202020204" charset="0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715402D-261D-42A3-A5A5-C7CDA4F8D27A}">
  <a:tblStyle styleId="{8715402D-261D-42A3-A5A5-C7CDA4F8D27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2" d="100"/>
          <a:sy n="92" d="100"/>
        </p:scale>
        <p:origin x="75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7f9262ee2f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7f9262ee2f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7f9262ee2f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7f9262ee2f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7f9262ee2f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7f9262ee2f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g7f9262ee2f_0_26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3" name="Google Shape;1953;g7f9262ee2f_0_26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7f9262ee2f_0_26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7f9262ee2f_0_26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7f9262ee2f_0_26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7f9262ee2f_0_26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7290233416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7290233416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7290233416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7290233416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87400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7f9262ee2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7f9262ee2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7f9262ee2f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7f9262ee2f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7"/>
          <p:cNvSpPr txBox="1">
            <a:spLocks noGrp="1"/>
          </p:cNvSpPr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17"/>
          <p:cNvSpPr txBox="1">
            <a:spLocks noGrp="1"/>
          </p:cNvSpPr>
          <p:nvPr>
            <p:ph type="subTitle" idx="1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7"/>
          <p:cNvSpPr txBox="1">
            <a:spLocks noGrp="1"/>
          </p:cNvSpPr>
          <p:nvPr>
            <p:ph type="title" idx="2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17"/>
          <p:cNvSpPr txBox="1">
            <a:spLocks noGrp="1"/>
          </p:cNvSpPr>
          <p:nvPr>
            <p:ph type="subTitle" idx="3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17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8"/>
          <p:cNvSpPr txBox="1">
            <a:spLocks noGrp="1"/>
          </p:cNvSpPr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8" name="Google Shape;68;p18"/>
          <p:cNvSpPr txBox="1">
            <a:spLocks noGrp="1"/>
          </p:cNvSpPr>
          <p:nvPr>
            <p:ph type="subTitle" idx="1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18"/>
          <p:cNvSpPr txBox="1">
            <a:spLocks noGrp="1"/>
          </p:cNvSpPr>
          <p:nvPr>
            <p:ph type="title" idx="2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0" name="Google Shape;70;p18"/>
          <p:cNvSpPr txBox="1">
            <a:spLocks noGrp="1"/>
          </p:cNvSpPr>
          <p:nvPr>
            <p:ph type="subTitle" idx="3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18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title" idx="5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3" name="Google Shape;73;p18"/>
          <p:cNvSpPr txBox="1">
            <a:spLocks noGrp="1"/>
          </p:cNvSpPr>
          <p:nvPr>
            <p:ph type="subTitle" idx="6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>
            <a:spLocks noGrp="1"/>
          </p:cNvSpPr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6" name="Google Shape;76;p19"/>
          <p:cNvSpPr txBox="1">
            <a:spLocks noGrp="1"/>
          </p:cNvSpPr>
          <p:nvPr>
            <p:ph type="subTitle" idx="1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2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3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2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>
            <a:spLocks noGrp="1"/>
          </p:cNvSpPr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7"/>
          <p:cNvSpPr txBox="1">
            <a:spLocks noGrp="1"/>
          </p:cNvSpPr>
          <p:nvPr>
            <p:ph type="body" idx="1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marL="914400" lvl="1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marL="1371600" lvl="2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marL="1828800" lvl="3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marL="2286000" lvl="4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marL="2743200" lvl="5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marL="3200400" lvl="6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marL="3657600" lvl="7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marL="4114800" lvl="8" indent="-3302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3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13"/>
          <p:cNvSpPr txBox="1">
            <a:spLocks noGrp="1"/>
          </p:cNvSpPr>
          <p:nvPr>
            <p:ph type="body" idx="1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162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marL="914400" lvl="1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marL="1371600" lvl="2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marL="1828800" lvl="3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marL="2286000" lvl="4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marL="2743200" lvl="5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marL="3200400" lvl="6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marL="3657600" lvl="7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marL="4114800" lvl="8" indent="-301625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4"/>
          <p:cNvSpPr txBox="1">
            <a:spLocks noGrp="1"/>
          </p:cNvSpPr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14"/>
          <p:cNvSpPr txBox="1">
            <a:spLocks noGrp="1"/>
          </p:cNvSpPr>
          <p:nvPr>
            <p:ph type="subTitle" idx="1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title" idx="2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14"/>
          <p:cNvSpPr txBox="1">
            <a:spLocks noGrp="1"/>
          </p:cNvSpPr>
          <p:nvPr>
            <p:ph type="subTitle" idx="3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14"/>
          <p:cNvSpPr txBox="1">
            <a:spLocks noGrp="1"/>
          </p:cNvSpPr>
          <p:nvPr>
            <p:ph type="title" idx="4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14"/>
          <p:cNvSpPr txBox="1">
            <a:spLocks noGrp="1"/>
          </p:cNvSpPr>
          <p:nvPr>
            <p:ph type="subTitle" idx="5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14"/>
          <p:cNvSpPr txBox="1">
            <a:spLocks noGrp="1"/>
          </p:cNvSpPr>
          <p:nvPr>
            <p:ph type="title" idx="6" hasCustomPrompt="1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14"/>
          <p:cNvSpPr txBox="1">
            <a:spLocks noGrp="1"/>
          </p:cNvSpPr>
          <p:nvPr>
            <p:ph type="title" idx="7" hasCustomPrompt="1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3" name="Google Shape;53;p14"/>
          <p:cNvSpPr txBox="1">
            <a:spLocks noGrp="1"/>
          </p:cNvSpPr>
          <p:nvPr>
            <p:ph type="title" idx="8" hasCustomPrompt="1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>
            <a:spLocks noGrp="1"/>
          </p:cNvSpPr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effectLst>
            <a:outerShdw blurRad="57150" dist="19050" dir="5400000" algn="bl" rotWithShape="0">
              <a:srgbClr val="76A5AF">
                <a:alpha val="88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6" name="Google Shape;56;p15"/>
          <p:cNvSpPr txBox="1">
            <a:spLocks noGrp="1"/>
          </p:cNvSpPr>
          <p:nvPr>
            <p:ph type="subTitle" idx="1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6"/>
          <p:cNvSpPr txBox="1">
            <a:spLocks noGrp="1"/>
          </p:cNvSpPr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16"/>
          <p:cNvSpPr txBox="1">
            <a:spLocks noGrp="1"/>
          </p:cNvSpPr>
          <p:nvPr>
            <p:ph type="subTitle" idx="1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3" r:id="rId4"/>
    <p:sldLayoutId id="2147483658" r:id="rId5"/>
    <p:sldLayoutId id="2147483659" r:id="rId6"/>
    <p:sldLayoutId id="2147483660" r:id="rId7"/>
    <p:sldLayoutId id="2147483661" r:id="rId8"/>
    <p:sldLayoutId id="2147483662" r:id="rId9"/>
    <p:sldLayoutId id="2147483663" r:id="rId10"/>
    <p:sldLayoutId id="2147483664" r:id="rId11"/>
    <p:sldLayoutId id="2147483665" r:id="rId12"/>
    <p:sldLayoutId id="2147483668" r:id="rId13"/>
    <p:sldLayoutId id="2147483669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5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8"/>
          <p:cNvSpPr txBox="1">
            <a:spLocks noGrp="1"/>
          </p:cNvSpPr>
          <p:nvPr>
            <p:ph type="ctrTitle"/>
          </p:nvPr>
        </p:nvSpPr>
        <p:spPr>
          <a:xfrm>
            <a:off x="1296751" y="1523984"/>
            <a:ext cx="6544881" cy="644700"/>
          </a:xfrm>
          <a:prstGeom prst="rect">
            <a:avLst/>
          </a:prstGeom>
          <a:effectLst>
            <a:outerShdw blurRad="142875" dist="19050" dir="87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 smtClean="0"/>
              <a:t>BOOTSTRAP</a:t>
            </a:r>
            <a:endParaRPr sz="6000" dirty="0"/>
          </a:p>
        </p:txBody>
      </p:sp>
      <p:sp>
        <p:nvSpPr>
          <p:cNvPr id="163" name="Google Shape;163;p38"/>
          <p:cNvSpPr txBox="1">
            <a:spLocks noGrp="1"/>
          </p:cNvSpPr>
          <p:nvPr>
            <p:ph type="subTitle" idx="1"/>
          </p:nvPr>
        </p:nvSpPr>
        <p:spPr>
          <a:xfrm>
            <a:off x="4569192" y="8332212"/>
            <a:ext cx="50556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Here starts your presentation</a:t>
            </a:r>
            <a:endParaRPr dirty="0"/>
          </a:p>
        </p:txBody>
      </p:sp>
      <p:sp>
        <p:nvSpPr>
          <p:cNvPr id="164" name="Google Shape;164;p38"/>
          <p:cNvSpPr txBox="1">
            <a:spLocks noGrp="1"/>
          </p:cNvSpPr>
          <p:nvPr>
            <p:ph type="ctrTitle"/>
          </p:nvPr>
        </p:nvSpPr>
        <p:spPr>
          <a:xfrm>
            <a:off x="2941650" y="2624375"/>
            <a:ext cx="3260700" cy="464700"/>
          </a:xfrm>
          <a:prstGeom prst="rect">
            <a:avLst/>
          </a:prstGeom>
          <a:effectLst>
            <a:outerShdw blurRad="100013" dist="19050" dir="84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dirty="0" smtClean="0">
                <a:latin typeface="Montserrat ExtraLight"/>
                <a:ea typeface="Montserrat ExtraLight"/>
                <a:cs typeface="Montserrat ExtraLight"/>
                <a:sym typeface="Montserrat ExtraLight"/>
              </a:rPr>
              <a:t>Germán Molinero</a:t>
            </a:r>
            <a:br>
              <a:rPr lang="en" sz="2200" b="0" dirty="0" smtClean="0">
                <a:latin typeface="Montserrat ExtraLight"/>
                <a:ea typeface="Montserrat ExtraLight"/>
                <a:cs typeface="Montserrat ExtraLight"/>
                <a:sym typeface="Montserrat ExtraLight"/>
              </a:rPr>
            </a:br>
            <a:r>
              <a:rPr lang="en" sz="2200" b="0" dirty="0" smtClean="0">
                <a:latin typeface="Montserrat ExtraLight"/>
                <a:ea typeface="Montserrat ExtraLight"/>
                <a:cs typeface="Montserrat ExtraLight"/>
                <a:sym typeface="Montserrat ExtraLight"/>
              </a:rPr>
              <a:t>Vanesa Beltrán</a:t>
            </a:r>
            <a:endParaRPr sz="2200" b="0" dirty="0"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cxnSp>
        <p:nvCxnSpPr>
          <p:cNvPr id="165" name="Google Shape;165;p38"/>
          <p:cNvCxnSpPr/>
          <p:nvPr/>
        </p:nvCxnSpPr>
        <p:spPr>
          <a:xfrm>
            <a:off x="3187691" y="2660031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1026" name="Picture 2" descr="The Bridge | Digital Talent Accelerator - Información, Opiniones, Cursos y  Precios | Docenzi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4191" y="4162424"/>
            <a:ext cx="3810000" cy="98107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8"/>
          <p:cNvSpPr txBox="1">
            <a:spLocks noGrp="1"/>
          </p:cNvSpPr>
          <p:nvPr>
            <p:ph type="title"/>
          </p:nvPr>
        </p:nvSpPr>
        <p:spPr>
          <a:xfrm>
            <a:off x="695510" y="169849"/>
            <a:ext cx="2837400" cy="50510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NAVBAR</a:t>
            </a:r>
            <a:endParaRPr dirty="0"/>
          </a:p>
        </p:txBody>
      </p:sp>
      <p:pic>
        <p:nvPicPr>
          <p:cNvPr id="6146" name="Picture 2" descr="Bootstrap 4 Navbar - examples &amp; tutorial.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1" t="21459" r="5853"/>
          <a:stretch/>
        </p:blipFill>
        <p:spPr bwMode="auto">
          <a:xfrm>
            <a:off x="310863" y="1385450"/>
            <a:ext cx="7130729" cy="328855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Google Shape;281;p50"/>
          <p:cNvCxnSpPr/>
          <p:nvPr/>
        </p:nvCxnSpPr>
        <p:spPr>
          <a:xfrm>
            <a:off x="571500" y="715249"/>
            <a:ext cx="1897701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9"/>
          <p:cNvSpPr txBox="1">
            <a:spLocks noGrp="1"/>
          </p:cNvSpPr>
          <p:nvPr>
            <p:ph type="ctrTitle"/>
          </p:nvPr>
        </p:nvSpPr>
        <p:spPr>
          <a:xfrm>
            <a:off x="1273500" y="250206"/>
            <a:ext cx="6597000" cy="98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 smtClean="0">
                <a:solidFill>
                  <a:schemeClr val="tx2"/>
                </a:solidFill>
              </a:rPr>
              <a:t>MODAL</a:t>
            </a:r>
            <a:endParaRPr sz="4000" dirty="0">
              <a:solidFill>
                <a:schemeClr val="tx2"/>
              </a:solidFill>
            </a:endParaRPr>
          </a:p>
        </p:txBody>
      </p:sp>
      <p:cxnSp>
        <p:nvCxnSpPr>
          <p:cNvPr id="275" name="Google Shape;275;p49"/>
          <p:cNvCxnSpPr/>
          <p:nvPr/>
        </p:nvCxnSpPr>
        <p:spPr>
          <a:xfrm>
            <a:off x="3190500" y="1020324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7170" name="Picture 2" descr="Bootstrap Modal - examples &amp; tutorial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447" y="1353812"/>
            <a:ext cx="6859106" cy="358959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50"/>
          <p:cNvSpPr txBox="1">
            <a:spLocks noGrp="1"/>
          </p:cNvSpPr>
          <p:nvPr>
            <p:ph type="title"/>
          </p:nvPr>
        </p:nvSpPr>
        <p:spPr>
          <a:xfrm>
            <a:off x="-161609" y="13629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INPUT PARA SUBIR ARCHIVOS</a:t>
            </a:r>
            <a:endParaRPr dirty="0"/>
          </a:p>
        </p:txBody>
      </p:sp>
      <p:cxnSp>
        <p:nvCxnSpPr>
          <p:cNvPr id="281" name="Google Shape;281;p50"/>
          <p:cNvCxnSpPr/>
          <p:nvPr/>
        </p:nvCxnSpPr>
        <p:spPr>
          <a:xfrm>
            <a:off x="807991" y="995913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10" name="Imagen 9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01"/>
          <a:stretch/>
        </p:blipFill>
        <p:spPr>
          <a:xfrm>
            <a:off x="713323" y="1578561"/>
            <a:ext cx="7301858" cy="211925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" name="Google Shape;1955;p5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SCROLLSPY</a:t>
            </a:r>
            <a:endParaRPr dirty="0"/>
          </a:p>
        </p:txBody>
      </p:sp>
      <p:cxnSp>
        <p:nvCxnSpPr>
          <p:cNvPr id="1969" name="Google Shape;1969;p54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3"/>
          <a:srcRect l="21382" t="8942" r="3916" b="38254"/>
          <a:stretch/>
        </p:blipFill>
        <p:spPr>
          <a:xfrm>
            <a:off x="394854" y="1402773"/>
            <a:ext cx="7689272" cy="305588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9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QUÉ ES BOOTSTRAP</a:t>
            </a:r>
            <a:endParaRPr dirty="0"/>
          </a:p>
        </p:txBody>
      </p:sp>
      <p:sp>
        <p:nvSpPr>
          <p:cNvPr id="171" name="Google Shape;171;p39"/>
          <p:cNvSpPr txBox="1">
            <a:spLocks noGrp="1"/>
          </p:cNvSpPr>
          <p:nvPr>
            <p:ph type="body" idx="1"/>
          </p:nvPr>
        </p:nvSpPr>
        <p:spPr>
          <a:xfrm>
            <a:off x="307975" y="1192160"/>
            <a:ext cx="7172100" cy="20573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>
              <a:buClr>
                <a:schemeClr val="accent1"/>
              </a:buClr>
              <a:buFont typeface="Montserrat ExtraBold"/>
              <a:buAutoNum type="arabicPeriod"/>
            </a:pPr>
            <a:r>
              <a:rPr lang="es-ES" dirty="0" smtClean="0"/>
              <a:t>Framework </a:t>
            </a:r>
            <a:r>
              <a:rPr lang="es-ES" dirty="0"/>
              <a:t>o</a:t>
            </a:r>
            <a:r>
              <a:rPr lang="es-ES" dirty="0" smtClean="0"/>
              <a:t>riginalmente </a:t>
            </a:r>
            <a:r>
              <a:rPr lang="es-ES" dirty="0"/>
              <a:t>creado por Twitter para realizar sitios web de </a:t>
            </a:r>
            <a:r>
              <a:rPr lang="es-ES" dirty="0" err="1"/>
              <a:t>mobile</a:t>
            </a:r>
            <a:r>
              <a:rPr lang="es-ES" dirty="0"/>
              <a:t> </a:t>
            </a:r>
            <a:r>
              <a:rPr lang="es-ES" dirty="0" err="1"/>
              <a:t>first</a:t>
            </a:r>
            <a:r>
              <a:rPr lang="es-ES" dirty="0"/>
              <a:t> y diseño </a:t>
            </a:r>
            <a:r>
              <a:rPr lang="es-ES" dirty="0" err="1" smtClean="0"/>
              <a:t>responsive</a:t>
            </a:r>
            <a:r>
              <a:rPr lang="es-ES" dirty="0" smtClean="0"/>
              <a:t>. BOOTSTRAP 5.</a:t>
            </a:r>
            <a:endParaRPr lang="es-ES" dirty="0"/>
          </a:p>
          <a:p>
            <a:pPr marL="457200" lvl="0" indent="-301625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Font typeface="Montserrat ExtraBold"/>
              <a:buAutoNum type="arabicPeriod"/>
            </a:pPr>
            <a:endParaRPr dirty="0" smtClean="0"/>
          </a:p>
          <a:p>
            <a:pPr marL="914400" lvl="0" indent="-301625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50"/>
              <a:buChar char="●"/>
            </a:pPr>
            <a:r>
              <a:rPr lang="es-ES" dirty="0" smtClean="0"/>
              <a:t>Estilos predefinidos y </a:t>
            </a:r>
          </a:p>
          <a:p>
            <a:pPr marL="612775" lvl="0" indent="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50"/>
              <a:buNone/>
            </a:pPr>
            <a:r>
              <a:rPr lang="es-ES" dirty="0" smtClean="0"/>
              <a:t>	componentes interactivos.</a:t>
            </a:r>
            <a:endParaRPr dirty="0"/>
          </a:p>
          <a:p>
            <a:pPr marL="914400" lvl="0" indent="-301625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50"/>
              <a:buChar char="●"/>
            </a:pPr>
            <a:r>
              <a:rPr lang="es-ES" dirty="0" smtClean="0"/>
              <a:t>Ahorro de tiempo y esfuerzo</a:t>
            </a:r>
            <a:endParaRPr dirty="0"/>
          </a:p>
          <a:p>
            <a:pPr marL="914400" lvl="0">
              <a:buClr>
                <a:schemeClr val="accent2"/>
              </a:buClr>
            </a:pPr>
            <a:r>
              <a:rPr lang="es-ES" dirty="0" smtClean="0"/>
              <a:t>Diseño consistente</a:t>
            </a:r>
            <a:endParaRPr lang="es-ES" dirty="0"/>
          </a:p>
          <a:p>
            <a:pPr marL="914400" lvl="0">
              <a:buClr>
                <a:schemeClr val="accent2"/>
              </a:buClr>
            </a:pPr>
            <a:r>
              <a:rPr lang="es-ES" dirty="0" smtClean="0"/>
              <a:t>Compatibilidad navegadores </a:t>
            </a:r>
          </a:p>
          <a:p>
            <a:pPr marL="612775" lvl="0" indent="0">
              <a:buClr>
                <a:schemeClr val="accent2"/>
              </a:buClr>
              <a:buNone/>
            </a:pPr>
            <a:r>
              <a:rPr lang="es-ES" dirty="0" smtClean="0"/>
              <a:t>	modernos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dirty="0"/>
          </a:p>
        </p:txBody>
      </p:sp>
      <p:cxnSp>
        <p:nvCxnSpPr>
          <p:cNvPr id="172" name="Google Shape;172;p39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" name="AutoShape 2" descr="Ventajas y desventajas de usar Bootstrap - Agencia Creativa | HORIZONT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2052" name="Picture 4" descr="Ventajas y desventajas de usar Bootstrap - Agencia Creativa | HORIZONT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9200" y="2108912"/>
            <a:ext cx="4928075" cy="257864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40"/>
          <p:cNvSpPr txBox="1">
            <a:spLocks noGrp="1"/>
          </p:cNvSpPr>
          <p:nvPr>
            <p:ph type="title" idx="6"/>
          </p:nvPr>
        </p:nvSpPr>
        <p:spPr>
          <a:xfrm>
            <a:off x="855447" y="1090771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79" name="Google Shape;179;p40"/>
          <p:cNvSpPr txBox="1">
            <a:spLocks noGrp="1"/>
          </p:cNvSpPr>
          <p:nvPr>
            <p:ph type="title"/>
          </p:nvPr>
        </p:nvSpPr>
        <p:spPr>
          <a:xfrm>
            <a:off x="855447" y="1871521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RESPONSIVE</a:t>
            </a:r>
            <a:endParaRPr dirty="0"/>
          </a:p>
        </p:txBody>
      </p:sp>
      <p:sp>
        <p:nvSpPr>
          <p:cNvPr id="181" name="Google Shape;181;p40"/>
          <p:cNvSpPr txBox="1">
            <a:spLocks noGrp="1"/>
          </p:cNvSpPr>
          <p:nvPr>
            <p:ph type="title" idx="2"/>
          </p:nvPr>
        </p:nvSpPr>
        <p:spPr>
          <a:xfrm>
            <a:off x="5711479" y="1782451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CONSISTENTE</a:t>
            </a:r>
            <a:endParaRPr dirty="0"/>
          </a:p>
        </p:txBody>
      </p:sp>
      <p:sp>
        <p:nvSpPr>
          <p:cNvPr id="183" name="Google Shape;183;p40"/>
          <p:cNvSpPr txBox="1">
            <a:spLocks noGrp="1"/>
          </p:cNvSpPr>
          <p:nvPr>
            <p:ph type="title" idx="4"/>
          </p:nvPr>
        </p:nvSpPr>
        <p:spPr>
          <a:xfrm>
            <a:off x="2922447" y="2108802"/>
            <a:ext cx="2629504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AHORRO TIEMPO Y ESFUERZO</a:t>
            </a:r>
            <a:endParaRPr dirty="0"/>
          </a:p>
        </p:txBody>
      </p:sp>
      <p:sp>
        <p:nvSpPr>
          <p:cNvPr id="185" name="Google Shape;185;p40"/>
          <p:cNvSpPr txBox="1">
            <a:spLocks noGrp="1"/>
          </p:cNvSpPr>
          <p:nvPr>
            <p:ph type="title" idx="7"/>
          </p:nvPr>
        </p:nvSpPr>
        <p:spPr>
          <a:xfrm>
            <a:off x="3081975" y="1072222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186" name="Google Shape;186;p40"/>
          <p:cNvSpPr txBox="1">
            <a:spLocks noGrp="1"/>
          </p:cNvSpPr>
          <p:nvPr>
            <p:ph type="title" idx="8"/>
          </p:nvPr>
        </p:nvSpPr>
        <p:spPr>
          <a:xfrm>
            <a:off x="5711479" y="110938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cxnSp>
        <p:nvCxnSpPr>
          <p:cNvPr id="187" name="Google Shape;187;p40"/>
          <p:cNvCxnSpPr/>
          <p:nvPr/>
        </p:nvCxnSpPr>
        <p:spPr>
          <a:xfrm>
            <a:off x="1656448" y="1802317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188" name="Google Shape;188;p40"/>
          <p:cNvCxnSpPr/>
          <p:nvPr/>
        </p:nvCxnSpPr>
        <p:spPr>
          <a:xfrm>
            <a:off x="3916875" y="1759203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189" name="Google Shape;189;p40"/>
          <p:cNvCxnSpPr/>
          <p:nvPr/>
        </p:nvCxnSpPr>
        <p:spPr>
          <a:xfrm>
            <a:off x="6546379" y="1759203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17" name="Google Shape;178;p40"/>
          <p:cNvSpPr txBox="1">
            <a:spLocks/>
          </p:cNvSpPr>
          <p:nvPr/>
        </p:nvSpPr>
        <p:spPr>
          <a:xfrm>
            <a:off x="2504997" y="3043719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" dirty="0" smtClean="0"/>
              <a:t>04</a:t>
            </a:r>
            <a:endParaRPr lang="en" dirty="0"/>
          </a:p>
        </p:txBody>
      </p:sp>
      <p:cxnSp>
        <p:nvCxnSpPr>
          <p:cNvPr id="18" name="Google Shape;189;p40"/>
          <p:cNvCxnSpPr/>
          <p:nvPr/>
        </p:nvCxnSpPr>
        <p:spPr>
          <a:xfrm>
            <a:off x="3289827" y="3673920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19" name="Google Shape;181;p40"/>
          <p:cNvSpPr txBox="1">
            <a:spLocks/>
          </p:cNvSpPr>
          <p:nvPr/>
        </p:nvSpPr>
        <p:spPr>
          <a:xfrm>
            <a:off x="4865013" y="3734219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s-ES" dirty="0" smtClean="0"/>
              <a:t>COMPATIBLE</a:t>
            </a:r>
            <a:endParaRPr lang="es-ES" dirty="0"/>
          </a:p>
        </p:txBody>
      </p:sp>
      <p:sp>
        <p:nvSpPr>
          <p:cNvPr id="20" name="Google Shape;178;p40"/>
          <p:cNvSpPr txBox="1">
            <a:spLocks/>
          </p:cNvSpPr>
          <p:nvPr/>
        </p:nvSpPr>
        <p:spPr>
          <a:xfrm>
            <a:off x="4773843" y="3043719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" dirty="0" smtClean="0"/>
              <a:t>05</a:t>
            </a:r>
            <a:endParaRPr lang="en" dirty="0"/>
          </a:p>
        </p:txBody>
      </p:sp>
      <p:cxnSp>
        <p:nvCxnSpPr>
          <p:cNvPr id="21" name="Google Shape;189;p40"/>
          <p:cNvCxnSpPr/>
          <p:nvPr/>
        </p:nvCxnSpPr>
        <p:spPr>
          <a:xfrm>
            <a:off x="5608743" y="3710048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2" name="Google Shape;181;p40"/>
          <p:cNvSpPr txBox="1">
            <a:spLocks/>
          </p:cNvSpPr>
          <p:nvPr/>
        </p:nvSpPr>
        <p:spPr>
          <a:xfrm>
            <a:off x="2454927" y="395557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s-ES" dirty="0" smtClean="0"/>
              <a:t>CÓDIGO ABIERTO</a:t>
            </a:r>
            <a:endParaRPr lang="es-E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42"/>
          <p:cNvSpPr txBox="1">
            <a:spLocks noGrp="1"/>
          </p:cNvSpPr>
          <p:nvPr>
            <p:ph type="subTitle" idx="1"/>
          </p:nvPr>
        </p:nvSpPr>
        <p:spPr>
          <a:xfrm>
            <a:off x="319481" y="3345642"/>
            <a:ext cx="9177809" cy="21954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s-ES" b="1" dirty="0"/>
              <a:t> &lt;script </a:t>
            </a:r>
            <a:r>
              <a:rPr lang="es-ES" b="1" dirty="0" err="1"/>
              <a:t>src</a:t>
            </a:r>
            <a:r>
              <a:rPr lang="es-ES" b="1" dirty="0"/>
              <a:t>="https://cdn.jsdelivr.net/</a:t>
            </a:r>
            <a:r>
              <a:rPr lang="es-ES" b="1" dirty="0" err="1"/>
              <a:t>npm</a:t>
            </a:r>
            <a:r>
              <a:rPr lang="es-ES" b="1" dirty="0"/>
              <a:t>/bootstrap@5.0.2/</a:t>
            </a:r>
            <a:r>
              <a:rPr lang="es-ES" b="1" dirty="0" err="1"/>
              <a:t>dist</a:t>
            </a:r>
            <a:r>
              <a:rPr lang="es-ES" b="1" dirty="0"/>
              <a:t>/</a:t>
            </a:r>
            <a:r>
              <a:rPr lang="es-ES" b="1" dirty="0" err="1"/>
              <a:t>js</a:t>
            </a:r>
            <a:r>
              <a:rPr lang="es-ES" b="1" dirty="0"/>
              <a:t>/bootstrap.bundle.min.js" </a:t>
            </a:r>
            <a:r>
              <a:rPr lang="es-ES" b="1" dirty="0" err="1"/>
              <a:t>integrity</a:t>
            </a:r>
            <a:r>
              <a:rPr lang="es-ES" b="1" dirty="0"/>
              <a:t>="sha384-MrcW6ZMFYlzcLA8Nl+NtUVF0sA7MsXsP1UyJoMp4YLEuNSfAP+JcXn/</a:t>
            </a:r>
            <a:r>
              <a:rPr lang="es-ES" b="1" dirty="0" err="1"/>
              <a:t>tWtIaxVXM</a:t>
            </a:r>
            <a:r>
              <a:rPr lang="es-ES" b="1" dirty="0"/>
              <a:t>" </a:t>
            </a:r>
            <a:r>
              <a:rPr lang="es-ES" b="1" dirty="0" err="1"/>
              <a:t>crossorigin</a:t>
            </a:r>
            <a:r>
              <a:rPr lang="es-ES" b="1" dirty="0"/>
              <a:t>="</a:t>
            </a:r>
            <a:r>
              <a:rPr lang="es-ES" b="1" dirty="0" err="1"/>
              <a:t>anonymous</a:t>
            </a:r>
            <a:r>
              <a:rPr lang="es-ES" b="1" dirty="0"/>
              <a:t>"&gt;&lt;/script&gt;</a:t>
            </a:r>
          </a:p>
          <a:p>
            <a:pPr algn="l"/>
            <a:r>
              <a:rPr lang="es-ES" b="1" dirty="0"/>
              <a:t>    &lt;script </a:t>
            </a:r>
            <a:r>
              <a:rPr lang="es-ES" b="1" dirty="0" err="1"/>
              <a:t>src</a:t>
            </a:r>
            <a:r>
              <a:rPr lang="es-ES" b="1" dirty="0"/>
              <a:t>="/se vienen cositas.js"&gt;&lt;/script&gt;</a:t>
            </a:r>
          </a:p>
          <a:p>
            <a:pPr algn="l"/>
            <a:r>
              <a:rPr lang="es-ES" b="1" dirty="0"/>
              <a:t>&lt;/</a:t>
            </a:r>
            <a:r>
              <a:rPr lang="es-ES" b="1" dirty="0" err="1"/>
              <a:t>body</a:t>
            </a:r>
            <a:r>
              <a:rPr lang="es-ES" b="1" dirty="0"/>
              <a:t>&gt;</a:t>
            </a:r>
          </a:p>
        </p:txBody>
      </p:sp>
      <p:sp>
        <p:nvSpPr>
          <p:cNvPr id="4" name="Google Shape;194;p41"/>
          <p:cNvSpPr txBox="1">
            <a:spLocks/>
          </p:cNvSpPr>
          <p:nvPr/>
        </p:nvSpPr>
        <p:spPr>
          <a:xfrm>
            <a:off x="1325191" y="280378"/>
            <a:ext cx="6022282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 ExtraBold"/>
              <a:buNone/>
              <a:defRPr sz="3000" b="1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s-ES" sz="4400" dirty="0" smtClean="0"/>
              <a:t>INSTALACIÓN</a:t>
            </a:r>
            <a:endParaRPr lang="es-ES" sz="4400" dirty="0"/>
          </a:p>
        </p:txBody>
      </p:sp>
      <p:sp>
        <p:nvSpPr>
          <p:cNvPr id="8" name="Google Shape;200;p42"/>
          <p:cNvSpPr txBox="1">
            <a:spLocks/>
          </p:cNvSpPr>
          <p:nvPr/>
        </p:nvSpPr>
        <p:spPr>
          <a:xfrm>
            <a:off x="419926" y="1077478"/>
            <a:ext cx="9177809" cy="21954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/>
            <a:r>
              <a:rPr lang="es-ES" b="1" dirty="0" smtClean="0"/>
              <a:t>&lt;head&gt;</a:t>
            </a:r>
          </a:p>
          <a:p>
            <a:pPr algn="l"/>
            <a:r>
              <a:rPr lang="es-ES" b="1" dirty="0" smtClean="0"/>
              <a:t>        &lt;link </a:t>
            </a:r>
            <a:r>
              <a:rPr lang="es-ES" b="1" dirty="0" err="1" smtClean="0"/>
              <a:t>href</a:t>
            </a:r>
            <a:r>
              <a:rPr lang="es-ES" b="1" dirty="0" smtClean="0"/>
              <a:t>="https://cdn.jsdelivr.net/</a:t>
            </a:r>
            <a:r>
              <a:rPr lang="es-ES" b="1" dirty="0" err="1" smtClean="0"/>
              <a:t>npm</a:t>
            </a:r>
            <a:r>
              <a:rPr lang="es-ES" b="1" dirty="0" smtClean="0"/>
              <a:t>/bootstrap@5.0.2/</a:t>
            </a:r>
            <a:r>
              <a:rPr lang="es-ES" b="1" dirty="0" err="1" smtClean="0"/>
              <a:t>dist</a:t>
            </a:r>
            <a:r>
              <a:rPr lang="es-ES" b="1" dirty="0" smtClean="0"/>
              <a:t>/</a:t>
            </a:r>
            <a:r>
              <a:rPr lang="es-ES" b="1" dirty="0" err="1" smtClean="0"/>
              <a:t>css</a:t>
            </a:r>
            <a:r>
              <a:rPr lang="es-ES" b="1" dirty="0" smtClean="0"/>
              <a:t>/bootstrap.min.css" </a:t>
            </a:r>
            <a:r>
              <a:rPr lang="es-ES" b="1" dirty="0" err="1" smtClean="0"/>
              <a:t>rel</a:t>
            </a:r>
            <a:r>
              <a:rPr lang="es-ES" b="1" dirty="0" smtClean="0"/>
              <a:t>="</a:t>
            </a:r>
            <a:r>
              <a:rPr lang="es-ES" b="1" dirty="0" err="1" smtClean="0"/>
              <a:t>stylesheet</a:t>
            </a:r>
            <a:r>
              <a:rPr lang="es-ES" b="1" dirty="0" smtClean="0"/>
              <a:t>" </a:t>
            </a:r>
            <a:r>
              <a:rPr lang="es-ES" b="1" dirty="0" err="1" smtClean="0"/>
              <a:t>integrity</a:t>
            </a:r>
            <a:r>
              <a:rPr lang="es-ES" b="1" dirty="0" smtClean="0"/>
              <a:t>="sha384-EVSTQN3/azprG1Anm3QDgpJLIm9Nao0Yz1ztcQTwFspd3yD65VohhpuuCOmLASjC" </a:t>
            </a:r>
            <a:r>
              <a:rPr lang="es-ES" b="1" dirty="0" err="1" smtClean="0"/>
              <a:t>crossorigin</a:t>
            </a:r>
            <a:r>
              <a:rPr lang="es-ES" b="1" dirty="0" smtClean="0"/>
              <a:t>="</a:t>
            </a:r>
            <a:r>
              <a:rPr lang="es-ES" b="1" dirty="0" err="1" smtClean="0"/>
              <a:t>anonymous</a:t>
            </a:r>
            <a:r>
              <a:rPr lang="es-ES" b="1" dirty="0" smtClean="0"/>
              <a:t>"&gt;</a:t>
            </a:r>
          </a:p>
          <a:p>
            <a:pPr algn="l"/>
            <a:r>
              <a:rPr lang="es-ES" b="1" dirty="0" smtClean="0"/>
              <a:t>&lt;/head&gt;</a:t>
            </a:r>
            <a:endParaRPr lang="es-ES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ctrTitle"/>
          </p:nvPr>
        </p:nvSpPr>
        <p:spPr>
          <a:xfrm>
            <a:off x="4576445" y="489395"/>
            <a:ext cx="4567555" cy="644700"/>
          </a:xfrm>
        </p:spPr>
        <p:txBody>
          <a:bodyPr/>
          <a:lstStyle/>
          <a:p>
            <a:r>
              <a:rPr lang="es-ES" sz="4400" dirty="0"/>
              <a:t>DISEÑOS</a:t>
            </a:r>
          </a:p>
        </p:txBody>
      </p:sp>
      <p:sp>
        <p:nvSpPr>
          <p:cNvPr id="13" name="Google Shape;214;p44"/>
          <p:cNvSpPr txBox="1">
            <a:spLocks/>
          </p:cNvSpPr>
          <p:nvPr/>
        </p:nvSpPr>
        <p:spPr>
          <a:xfrm>
            <a:off x="5410240" y="1815770"/>
            <a:ext cx="4629300" cy="941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76A5AF">
                <a:alpha val="88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ontserrat ExtraBold"/>
              <a:buNone/>
              <a:defRPr sz="6000" b="1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/>
            <a:r>
              <a:rPr lang="en-US" sz="4000" dirty="0" smtClean="0">
                <a:solidFill>
                  <a:schemeClr val="tx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FIJO</a:t>
            </a:r>
            <a:endParaRPr lang="en-US" sz="4000" dirty="0">
              <a:solidFill>
                <a:schemeClr val="tx2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4" name="Google Shape;214;p44"/>
          <p:cNvSpPr txBox="1">
            <a:spLocks/>
          </p:cNvSpPr>
          <p:nvPr/>
        </p:nvSpPr>
        <p:spPr>
          <a:xfrm>
            <a:off x="1724602" y="1815770"/>
            <a:ext cx="4629300" cy="941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76A5AF">
                <a:alpha val="88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ontserrat ExtraBold"/>
              <a:buNone/>
              <a:defRPr sz="6000" b="1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/>
            <a:r>
              <a:rPr lang="en-US" sz="4000" dirty="0" smtClean="0">
                <a:solidFill>
                  <a:schemeClr val="tx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FLUIDO</a:t>
            </a:r>
            <a:endParaRPr lang="en-US" sz="4000" dirty="0">
              <a:solidFill>
                <a:schemeClr val="tx2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3078" name="Picture 6" descr="Qué son los diseños web fluidos, adaptativos y responsivos?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11" r="4618" b="10965"/>
          <a:stretch/>
        </p:blipFill>
        <p:spPr bwMode="auto">
          <a:xfrm>
            <a:off x="1080655" y="2534420"/>
            <a:ext cx="6722918" cy="203368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6" name="Google Shape;216;p44"/>
          <p:cNvCxnSpPr/>
          <p:nvPr/>
        </p:nvCxnSpPr>
        <p:spPr>
          <a:xfrm>
            <a:off x="451878" y="1554964"/>
            <a:ext cx="4173438" cy="3732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8" name="Google Shape;223;p45"/>
          <p:cNvSpPr txBox="1">
            <a:spLocks/>
          </p:cNvSpPr>
          <p:nvPr/>
        </p:nvSpPr>
        <p:spPr>
          <a:xfrm>
            <a:off x="-529937" y="1127040"/>
            <a:ext cx="6352801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es-ES" sz="2800" dirty="0">
                <a:solidFill>
                  <a:schemeClr val="tx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TIPOS DE BOTONES</a:t>
            </a:r>
            <a:endParaRPr lang="es-ES" sz="2800" dirty="0">
              <a:solidFill>
                <a:schemeClr val="tx2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608" y="1947367"/>
            <a:ext cx="7144747" cy="8954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0" name="Google Shape;223;p45"/>
          <p:cNvSpPr txBox="1">
            <a:spLocks/>
          </p:cNvSpPr>
          <p:nvPr/>
        </p:nvSpPr>
        <p:spPr>
          <a:xfrm>
            <a:off x="652033" y="306713"/>
            <a:ext cx="6352801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es-ES" sz="4000" dirty="0" smtClean="0">
                <a:ln>
                  <a:solidFill>
                    <a:schemeClr val="bg1"/>
                  </a:solidFill>
                </a:ln>
                <a:solidFill>
                  <a:schemeClr val="tx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COMPONENTES</a:t>
            </a:r>
            <a:endParaRPr lang="es-ES" sz="3600" dirty="0">
              <a:ln>
                <a:solidFill>
                  <a:schemeClr val="bg1"/>
                </a:solidFill>
              </a:ln>
              <a:solidFill>
                <a:schemeClr val="tx2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38796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6" name="Google Shape;216;p44"/>
          <p:cNvCxnSpPr/>
          <p:nvPr/>
        </p:nvCxnSpPr>
        <p:spPr>
          <a:xfrm>
            <a:off x="1475167" y="865088"/>
            <a:ext cx="3574815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7" name="Imagen 6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52" b="14235"/>
          <a:stretch/>
        </p:blipFill>
        <p:spPr>
          <a:xfrm>
            <a:off x="404463" y="2306782"/>
            <a:ext cx="1943100" cy="44680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8" name="Google Shape;223;p45"/>
          <p:cNvSpPr txBox="1">
            <a:spLocks/>
          </p:cNvSpPr>
          <p:nvPr/>
        </p:nvSpPr>
        <p:spPr>
          <a:xfrm>
            <a:off x="-139037" y="316688"/>
            <a:ext cx="6383973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es-ES" sz="3600" dirty="0">
                <a:solidFill>
                  <a:schemeClr val="tx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ESTILOS DE BOTONES</a:t>
            </a:r>
            <a:endParaRPr lang="es-ES" sz="3600" dirty="0">
              <a:solidFill>
                <a:schemeClr val="tx2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9" name="Google Shape;224;p45"/>
          <p:cNvSpPr txBox="1">
            <a:spLocks/>
          </p:cNvSpPr>
          <p:nvPr/>
        </p:nvSpPr>
        <p:spPr>
          <a:xfrm>
            <a:off x="670213" y="1808114"/>
            <a:ext cx="1448800" cy="470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buFont typeface="Montserrat"/>
              <a:buNone/>
            </a:pPr>
            <a:r>
              <a:rPr lang="en-US" dirty="0" smtClean="0"/>
              <a:t>BÁSICO</a:t>
            </a:r>
            <a:endParaRPr lang="en-US" dirty="0"/>
          </a:p>
        </p:txBody>
      </p:sp>
      <p:sp>
        <p:nvSpPr>
          <p:cNvPr id="10" name="Google Shape;224;p45"/>
          <p:cNvSpPr txBox="1">
            <a:spLocks/>
          </p:cNvSpPr>
          <p:nvPr/>
        </p:nvSpPr>
        <p:spPr>
          <a:xfrm>
            <a:off x="3371050" y="1788720"/>
            <a:ext cx="1448800" cy="470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buFont typeface="Montserrat"/>
              <a:buNone/>
            </a:pPr>
            <a:r>
              <a:rPr lang="en-US" dirty="0" smtClean="0"/>
              <a:t>CHECKBOX</a:t>
            </a:r>
            <a:endParaRPr lang="en-US" dirty="0"/>
          </a:p>
        </p:txBody>
      </p:sp>
      <p:sp>
        <p:nvSpPr>
          <p:cNvPr id="11" name="Google Shape;224;p45"/>
          <p:cNvSpPr txBox="1">
            <a:spLocks/>
          </p:cNvSpPr>
          <p:nvPr/>
        </p:nvSpPr>
        <p:spPr>
          <a:xfrm>
            <a:off x="6632863" y="1769115"/>
            <a:ext cx="1448800" cy="470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buFont typeface="Montserrat"/>
              <a:buNone/>
            </a:pPr>
            <a:r>
              <a:rPr lang="en-US" dirty="0" smtClean="0"/>
              <a:t>MIXED</a:t>
            </a:r>
            <a:endParaRPr lang="en-US" dirty="0"/>
          </a:p>
        </p:txBody>
      </p:sp>
      <p:sp>
        <p:nvSpPr>
          <p:cNvPr id="12" name="Google Shape;224;p45"/>
          <p:cNvSpPr txBox="1">
            <a:spLocks/>
          </p:cNvSpPr>
          <p:nvPr/>
        </p:nvSpPr>
        <p:spPr>
          <a:xfrm>
            <a:off x="651613" y="3521426"/>
            <a:ext cx="1448800" cy="470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buFont typeface="Montserrat"/>
              <a:buNone/>
            </a:pPr>
            <a:r>
              <a:rPr lang="en-US" dirty="0" smtClean="0"/>
              <a:t>ANIDADO</a:t>
            </a:r>
            <a:endParaRPr lang="en-US" dirty="0"/>
          </a:p>
        </p:txBody>
      </p:sp>
      <p:sp>
        <p:nvSpPr>
          <p:cNvPr id="13" name="Google Shape;224;p45"/>
          <p:cNvSpPr txBox="1">
            <a:spLocks/>
          </p:cNvSpPr>
          <p:nvPr/>
        </p:nvSpPr>
        <p:spPr>
          <a:xfrm>
            <a:off x="6632863" y="3521427"/>
            <a:ext cx="1448800" cy="470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buFont typeface="Montserrat"/>
              <a:buNone/>
            </a:pPr>
            <a:r>
              <a:rPr lang="en-US" dirty="0" smtClean="0"/>
              <a:t>OUTLINED</a:t>
            </a:r>
            <a:endParaRPr lang="en-US" dirty="0"/>
          </a:p>
        </p:txBody>
      </p:sp>
      <p:pic>
        <p:nvPicPr>
          <p:cNvPr id="14" name="Imagen 13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26" b="10477"/>
          <a:stretch/>
        </p:blipFill>
        <p:spPr>
          <a:xfrm>
            <a:off x="2638101" y="2296390"/>
            <a:ext cx="3324225" cy="47798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5" name="Imagen 14"/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3" t="14669" r="7372" b="20799"/>
          <a:stretch/>
        </p:blipFill>
        <p:spPr>
          <a:xfrm>
            <a:off x="6427274" y="2296390"/>
            <a:ext cx="2145225" cy="45720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6" name="Imagen 15"/>
          <p:cNvPicPr/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2" t="16580" r="3959" b="18597"/>
          <a:stretch/>
        </p:blipFill>
        <p:spPr>
          <a:xfrm>
            <a:off x="446809" y="4052455"/>
            <a:ext cx="1900754" cy="51954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7" name="Imagen 16"/>
          <p:cNvPicPr/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82" t="14477" r="6973" b="14527"/>
          <a:stretch/>
        </p:blipFill>
        <p:spPr>
          <a:xfrm>
            <a:off x="6416885" y="4048702"/>
            <a:ext cx="2030924" cy="52329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8" name="Google Shape;224;p45"/>
          <p:cNvSpPr txBox="1">
            <a:spLocks/>
          </p:cNvSpPr>
          <p:nvPr/>
        </p:nvSpPr>
        <p:spPr>
          <a:xfrm>
            <a:off x="3371050" y="3521425"/>
            <a:ext cx="1448800" cy="470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buFont typeface="Montserrat"/>
              <a:buNone/>
            </a:pPr>
            <a:r>
              <a:rPr lang="en-US" dirty="0" smtClean="0"/>
              <a:t>TOOLBAR</a:t>
            </a:r>
            <a:endParaRPr lang="en-US" dirty="0"/>
          </a:p>
        </p:txBody>
      </p:sp>
      <p:pic>
        <p:nvPicPr>
          <p:cNvPr id="19" name="Imagen 18"/>
          <p:cNvPicPr/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9" t="13472" r="7024" b="18346"/>
          <a:stretch/>
        </p:blipFill>
        <p:spPr>
          <a:xfrm>
            <a:off x="2856667" y="4048702"/>
            <a:ext cx="2983024" cy="52329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Google Shape;216;p44"/>
          <p:cNvCxnSpPr/>
          <p:nvPr/>
        </p:nvCxnSpPr>
        <p:spPr>
          <a:xfrm>
            <a:off x="5328036" y="4227485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16" name="Título 1"/>
          <p:cNvSpPr>
            <a:spLocks noGrp="1"/>
          </p:cNvSpPr>
          <p:nvPr>
            <p:ph type="title"/>
          </p:nvPr>
        </p:nvSpPr>
        <p:spPr>
          <a:xfrm>
            <a:off x="4394886" y="4018052"/>
            <a:ext cx="4629300" cy="941400"/>
          </a:xfrm>
        </p:spPr>
        <p:txBody>
          <a:bodyPr/>
          <a:lstStyle/>
          <a:p>
            <a:r>
              <a:rPr lang="es-ES" sz="3600" dirty="0" smtClean="0">
                <a:solidFill>
                  <a:schemeClr val="tx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CAROUSEL</a:t>
            </a:r>
            <a:endParaRPr lang="es-ES" dirty="0">
              <a:solidFill>
                <a:schemeClr val="tx2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4098" name="Picture 2" descr="Bootstrap Carousel - examples &amp; tutorial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78" t="19554" r="5964" b="6380"/>
          <a:stretch/>
        </p:blipFill>
        <p:spPr bwMode="auto">
          <a:xfrm>
            <a:off x="249519" y="694846"/>
            <a:ext cx="7079362" cy="311971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ítulo 1"/>
          <p:cNvSpPr>
            <a:spLocks noGrp="1"/>
          </p:cNvSpPr>
          <p:nvPr>
            <p:ph type="title"/>
          </p:nvPr>
        </p:nvSpPr>
        <p:spPr>
          <a:xfrm rot="20761415">
            <a:off x="-73204" y="235762"/>
            <a:ext cx="4629300" cy="941400"/>
          </a:xfrm>
        </p:spPr>
        <p:txBody>
          <a:bodyPr/>
          <a:lstStyle/>
          <a:p>
            <a:r>
              <a:rPr lang="es-ES" sz="3600" dirty="0" smtClean="0">
                <a:solidFill>
                  <a:schemeClr val="tx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SPINNER</a:t>
            </a:r>
            <a:endParaRPr lang="es-ES" dirty="0">
              <a:solidFill>
                <a:schemeClr val="tx2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cxnSp>
        <p:nvCxnSpPr>
          <p:cNvPr id="35" name="Google Shape;281;p50"/>
          <p:cNvCxnSpPr/>
          <p:nvPr/>
        </p:nvCxnSpPr>
        <p:spPr>
          <a:xfrm flipV="1">
            <a:off x="1130110" y="810491"/>
            <a:ext cx="2579445" cy="624829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12" name="Imagen 11" descr="Data Matters (Unseen): Logging your loads: Data warehouse ...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3010" y="1352152"/>
            <a:ext cx="4636654" cy="344671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85</TotalTime>
  <Words>75</Words>
  <Application>Microsoft Office PowerPoint</Application>
  <PresentationFormat>Presentación en pantalla (16:9)</PresentationFormat>
  <Paragraphs>48</Paragraphs>
  <Slides>13</Slides>
  <Notes>13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13</vt:i4>
      </vt:variant>
    </vt:vector>
  </HeadingPairs>
  <TitlesOfParts>
    <vt:vector size="18" baseType="lpstr">
      <vt:lpstr>Arial</vt:lpstr>
      <vt:lpstr>Montserrat ExtraBold</vt:lpstr>
      <vt:lpstr>Montserrat</vt:lpstr>
      <vt:lpstr>Montserrat ExtraLight</vt:lpstr>
      <vt:lpstr>Futuristic Background by Slidesgo</vt:lpstr>
      <vt:lpstr>BOOTSTRAP</vt:lpstr>
      <vt:lpstr>QUÉ ES BOOTSTRAP</vt:lpstr>
      <vt:lpstr>01</vt:lpstr>
      <vt:lpstr>Presentación de PowerPoint</vt:lpstr>
      <vt:lpstr>DISEÑOS</vt:lpstr>
      <vt:lpstr>Presentación de PowerPoint</vt:lpstr>
      <vt:lpstr>Presentación de PowerPoint</vt:lpstr>
      <vt:lpstr>CAROUSEL</vt:lpstr>
      <vt:lpstr>SPINNER</vt:lpstr>
      <vt:lpstr>NAVBAR</vt:lpstr>
      <vt:lpstr>MODAL</vt:lpstr>
      <vt:lpstr>INPUT PARA SUBIR ARCHIVOS</vt:lpstr>
      <vt:lpstr>SCROLLSPY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BOOTSTRAP</dc:title>
  <cp:lastModifiedBy>Vanesa Beltrán Guillén</cp:lastModifiedBy>
  <cp:revision>12</cp:revision>
  <dcterms:modified xsi:type="dcterms:W3CDTF">2022-04-28T18:23:40Z</dcterms:modified>
</cp:coreProperties>
</file>